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320" r:id="rId2"/>
    <p:sldId id="324" r:id="rId3"/>
    <p:sldId id="325" r:id="rId4"/>
    <p:sldId id="257" r:id="rId5"/>
    <p:sldId id="258" r:id="rId6"/>
    <p:sldId id="283" r:id="rId7"/>
    <p:sldId id="321" r:id="rId8"/>
    <p:sldId id="260" r:id="rId9"/>
    <p:sldId id="261" r:id="rId10"/>
    <p:sldId id="263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88" r:id="rId23"/>
    <p:sldId id="274" r:id="rId24"/>
    <p:sldId id="275" r:id="rId25"/>
    <p:sldId id="276" r:id="rId26"/>
    <p:sldId id="277" r:id="rId27"/>
    <p:sldId id="278" r:id="rId28"/>
    <p:sldId id="279" r:id="rId29"/>
    <p:sldId id="322" r:id="rId30"/>
    <p:sldId id="281" r:id="rId31"/>
    <p:sldId id="282" r:id="rId32"/>
    <p:sldId id="299" r:id="rId33"/>
    <p:sldId id="290" r:id="rId34"/>
    <p:sldId id="291" r:id="rId35"/>
    <p:sldId id="289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23" r:id="rId53"/>
    <p:sldId id="284" r:id="rId54"/>
    <p:sldId id="285" r:id="rId55"/>
    <p:sldId id="286" r:id="rId56"/>
    <p:sldId id="287" r:id="rId57"/>
  </p:sldIdLst>
  <p:sldSz cx="12192000" cy="6858000"/>
  <p:notesSz cx="6858000" cy="9144000"/>
  <p:custDataLst>
    <p:tags r:id="rId5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0378"/>
    <a:srgbClr val="DFEE4C"/>
    <a:srgbClr val="DEEBF7"/>
    <a:srgbClr val="AFB1FB"/>
    <a:srgbClr val="CA266C"/>
    <a:srgbClr val="FAFA00"/>
    <a:srgbClr val="FFFF00"/>
    <a:srgbClr val="5DFFFF"/>
    <a:srgbClr val="F3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801" autoAdjust="0"/>
  </p:normalViewPr>
  <p:slideViewPr>
    <p:cSldViewPr>
      <p:cViewPr varScale="1">
        <p:scale>
          <a:sx n="70" d="100"/>
          <a:sy n="70" d="100"/>
        </p:scale>
        <p:origin x="1176" y="3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memory/shared_ptr/use_coun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Нарисуем в </a:t>
            </a:r>
            <a:r>
              <a:rPr lang="ru-RU" dirty="0"/>
              <a:t>img_3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ещё один диагональный отрезок.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dirty="0"/>
              <a:t>T6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модифицирован без создания его копии, так как он используется в единственном экземпляре.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в программе получилось 3 изображения размером 16x12 пикселей, использующие всего 6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4x4. Даже на таком простом примере можно видеть, как мы сэкономили память в 6 раз. При большем количестве похожих копий можно достичь экономии в десятки и даже сотни раз!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739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оптимизацию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было просто применять, создадим умный указатель </a:t>
            </a:r>
            <a:r>
              <a:rPr lang="ru-RU" dirty="0" err="1"/>
              <a:t>CoW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Внутри он будет хранить </a:t>
            </a:r>
            <a:r>
              <a:rPr lang="ru-RU" dirty="0" err="1"/>
              <a:t>shared_ptr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За счёт этого все копии </a:t>
            </a:r>
            <a:r>
              <a:rPr lang="ru-RU" dirty="0" err="1"/>
              <a:t>CoW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будут использовать один и тот же экземпляр данных.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классе 3 конструктора: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 по умолчанию;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конструктор, создающий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 путём копирования переданного значения;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конструктор, создающий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 путём перемещения переданного значения.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 копирования и операцию присваивания писать не нужно, так как с их генерированием справится компилятор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91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Следующим шагом добавим в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операции `*` и `-&gt;`. Они предоставят доступ к данным в режиме чтения: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88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Проверим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 действии. Положим внутрь строку и убедимся, что обе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-копии используют одну и ту же строку: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16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 на запись устроен хитрее. Добавим метод </a:t>
            </a:r>
            <a:r>
              <a:rPr lang="ru-RU" dirty="0" err="1"/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нём удостоверимся, что текущий указатель — единственный владелец данных. Для этого воспользуемся методом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memory/shared_ptr/use_count"/>
              </a:rPr>
              <a:t>shared_ptr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memory/shared_ptr/use_cou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memory/shared_ptr/use_count"/>
              </a:rPr>
              <a:t>use_count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кроме текущего указателя на данные ссылается кто-то ещё, создадим копию и будем использовать её. В самом конце вызовем переданную нам функцию и передадим туда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неконстантную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ссылку на текущую копию объекта: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изменить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-объект, вызовем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него передадим лямбда-функцию и внутри неё изменим значение объекта.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404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способ удобен, когда над объектом нужно проделать несколько модифицирующих операций. Но чаще всего требуется вызвать лишь один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неконстантный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 класса или изменить одно из полей. В этом случае эта конструкция будет громоздкой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Подумаем, как сделать это более лаконично.</a:t>
            </a:r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было бы добавить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без параметров, который бы вернул ссылку на объект: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изменение объекта сократилось бы до одной строки: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за этой простотой кроется опасность. Пользователь класса может сохранить ссылку, возвращённую методом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Затем использует эту ссылку для модификации данных, когда объект уже не будет единоличным владельцем.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08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данных объекта, полученных у </a:t>
            </a:r>
            <a:r>
              <a:rPr lang="ru-RU" dirty="0"/>
              <a:t>s1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привело к изменению данных объекта </a:t>
            </a:r>
            <a:r>
              <a:rPr lang="ru-RU" dirty="0"/>
              <a:t>s2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Отданная наружу ссылка позволила изменить данные в обход механизмов логики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18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защититься от этого, нужно возвращать пользователю не ссылку, а специальный прокси-объект с операциями </a:t>
            </a:r>
            <a:r>
              <a:rPr lang="ru-RU" dirty="0"/>
              <a:t>*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dirty="0"/>
              <a:t>-&gt;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защититься от многократного использования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WriteProxy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здесь используется перегрузка операций `*` и `-&gt;` для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и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-ссылок. У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-ссылок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WriteProxy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эти операции есть, а у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-ссылок они удалены. Поэтому такой код компилироваться не будет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9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одиночные модификации объекта можно выполнить без использования лямбда-функций: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0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оптимизацию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компактного хранения изображений в графическом редакторе.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вы разрабатываете графический редактор наподобие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этой программе пользователь может рисовать на растре различные графические примитивы: линии, окружности, прямоугольники, изменять цвета отдельных пикселей.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02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Растровое изображение — двумерный массив пикселей размером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9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 из обязательных функций любого графического редактора — возможность отмены изменений. Для этого редактор должен сохранять предыдущие версии изображения, чтобы в любой момент можно было переключиться на одну из них. И здесь начинаются сложности.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Паттерн «Команда» не очень удобен для манипуляции растровым изображением. Для действия «нарисовать окружность»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антидействием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«Восстановить пиксели, которые были под окружностью». Слишком трудоёмко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размеры картинки, тем больше памяти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памяти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она занимает. Например, иконка 32x32 пикселя с глубиной цвета в 32 бита будет занимать 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32*32*(32/8)=409632∗32∗(32/8)=4096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байт, или 4 килобайта. А фотография размером 4000x3000 пикселей и глубиной цвета 32 бита — уже 48 мегабайт. Если после каждой правки сохранять копию изображения целиком, никакой памяти не хватит!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8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поможет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Воспользуемся тем, что в подобных редакторах большинство действий пользователя изменяют лишь небольшую часть изображения. Например, рисование карандашом или кистью изменяет всего лишь сотни или даже десятки пикселей.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Разобьём всё изображение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прямоугольные кусочки (а чаще, квадратные) фиксированного размера. Каждый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хранить небольшую часть целого изображения.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должны быть слишком маленькими, чтобы накладные расходы, связанные с ним, были незначительными по сравнению с размерами самого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Большое изображение, составленное из слишком маленьких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будет использовать много памяти для хранения служебной информации. Слишком большим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тоже не должен быть, так как память выделяется целыми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может быть расточительно.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Типичный размер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от 8x8 до 64x64 пикселей. При глубине цвета в 32 бита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занимать от 1 до 16 килобайт, а служебные данные — несколько десятков байт.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12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размеры изображения не кратны размерам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количество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горизонтали и вертикали округляют вверх и часть области граничных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используют. Например, если используются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4x4, изображение размером 14x11 пикселей потребует 4x3=12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Похожим образом поступают с кафельной плиткой: размеры стены округляют вверх до целого числа плиток, а потом лишние части плитки отрезают.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55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Изображение должно хранить каждый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оптимизацией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Тогда копия изображения будет использовать те же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и оригинал. И только при изменении пикселей изображения будут создаваться модифицированные копии затронутых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экономить память даже при хранении единственного изображения, если все его пиксели одного цвета. А этом случае всю поверхность изображения можно замостить копией одного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работу 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тайловым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изображением.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Создадим img_2, копию картинки img_1, и нарисуем внутри img_2 вертикальный отрезок. 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 будут созданы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T2 и T3. Остальные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изображении img_2 будут использовать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14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Скопируем img_2 в img_3, где нарисуем диагональный отрезок. Будут созданы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T4 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T2,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T5 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T1,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T6 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16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B582-8A87-4A8B-83A1-48A0033DD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BE4A8-B31D-4A80-9D60-9493AF2F1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A5F3-BE1F-4337-AC0D-2356FC72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9020-355C-4D46-AB81-212B1723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59104-3D1B-4E84-B876-0B160FBB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54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F99E-9334-41EE-8EDD-918A949B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C14D9-59CF-4918-9655-05C04EC55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6A80B-C87A-4C3A-9EC2-1B772891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FD77-C102-4B93-B439-49F13EA0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BED2-AF3B-490F-AF36-6DE6C19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99006-7F57-45E8-B4C7-3D776FFEA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014D1-CAEE-441D-A7DF-B22F67A4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9B859-6F82-4EFF-9FBF-48CBE33B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104DB-D477-43AC-ACBC-6F7417D5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ECEC-FA0A-4669-BF9B-3F82D08E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98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2C43-8E8A-428B-865B-BE08425A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0F5-2E32-4885-B46F-99F766154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D2C56-41A7-48C1-BC92-755891AB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C1758-5E80-4F40-8216-F18E2BEC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2C86F-14D1-436A-BF27-2D4B8317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15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06B8-45E5-4D09-9186-903F790C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26B8-BF47-43C1-B827-3552B22AA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E5A6-17F2-4589-BD2F-F4B63380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6C93-649E-4C27-A1DF-144A6AEA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EB6C1-BB9B-4380-B95F-D53EEB8F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36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926-58E8-4167-A9DE-7DB52D5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8CC4-38EF-448C-99F2-F0114BDB9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1338-BA4A-4539-B5CE-228413C12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83FC0-1EF1-4709-8DEA-F95FC3EF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88E4E-52ED-44C7-842E-04C361C0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CC996-FD2C-4499-A365-55AA48E8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22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2059-D61A-4FBD-823B-903D7E94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A380-5F54-4EF7-BAD8-43C483984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66E1B-1CED-4B38-B1A5-9A8689233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ED9A5-AFC7-4A21-90C0-CF62D9DC5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391EF-D066-4713-9F86-3FE7CB695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57675-BF36-41C5-950D-21A64695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FD067-129F-463F-8833-994CF521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9C574-1DDF-4A89-B6E6-8B133AF7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16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0809-0137-4B73-BE2F-74CE0116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85E1A-4555-4D8C-A9D5-E9ED0454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F2D9F-3261-4CAE-8F10-B5357C8B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3609B-7BA2-41F6-95EE-0D7EF570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2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AFD44-1B42-4885-AFA3-77CA1D99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1BB31-D7E8-4513-8693-755F2B2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C66AD-DE55-453E-ADCB-D53ECAAE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50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865F-2856-421D-8266-CAED28AC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C6B1B-D808-4FA4-AC32-811AC858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162B4-ED4F-421F-BF75-B34BCBE9A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6CB0B-3E88-4AE1-8F35-D647B0D8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8BEC8-C5EA-41E3-8145-3DEBDA5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C281-90C9-4C04-BE07-BD287C47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6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8BAA-B669-4EC2-A7AC-426D0699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3564C-3986-4A77-AD2A-6FBAE95C3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A5473-F208-439A-9BBE-6FF2B60FA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E3C04-8D3C-4B64-972C-872F972E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D8E4D-C2F5-4C2E-9ED8-1B8F5E2C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E3EBE-2D8E-4480-AA60-0B24831F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90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7A18D-87FB-429C-91CF-FEEEFB6D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8D50D-13C0-41F6-8295-7AD5F92A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2CE1D-B15C-4BE8-8A5A-5E6B425E2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929A-AD29-462D-9940-3B5510047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6E64-10FA-45B0-B5AD-1DF8CB06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93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4898926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проектирования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«Заместитель»</a:t>
            </a:r>
            <a:b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(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Proxy)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1584" y="1690688"/>
            <a:ext cx="7488832" cy="507426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заместитель </a:t>
            </a:r>
            <a:r>
              <a:rPr lang="en-US" dirty="0" err="1"/>
              <a:t>ImageProxy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62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1384" y="1595021"/>
            <a:ext cx="441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: width(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height(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width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height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0" y="1595021"/>
            <a:ext cx="56567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Image(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uint8_t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Декодируем изображение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"Drawing an image\n"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m_size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Прочие данные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1041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Асинхронная загрузка изображения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35360" y="1694407"/>
            <a:ext cx="115212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Выполняет загрузку URL-а. Уведомляет об окончании загрузки, вызывая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LoadImageFromURL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&gt;)&gt;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"Loading image from URL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ios_base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::binary);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strm.seekg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ios_base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::end);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size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strm.tellg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strm.seekg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ios_base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::beg);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uint8_t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&gt;(size));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(size &gt; 0 &amp;&amp;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buf.data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()), size))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r>
              <a:rPr lang="ru-RU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nullptr</a:t>
            </a:r>
            <a:r>
              <a:rPr lang="ru-RU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52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91544" y="44625"/>
            <a:ext cx="820891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ImageProxy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ru-RU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ImageProxy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make_shared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Draw();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shared_ptr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5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43472" y="335845"/>
            <a:ext cx="9144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enable_shared_from_this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предполагаем, что размеры одинаковые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m_image</a:t>
            </a:r>
            <a:r>
              <a:rPr lang="ru-RU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GetSize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...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m_loadingError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m_isLoading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4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1384" y="225415"/>
            <a:ext cx="11377264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weakSelf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weak_from_this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захватываем слабую ссылку на текущий объект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LoadImageFromURL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m_url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[=](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callback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будет вызван асинхронно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strongSelf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weakSelf.lock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Этот объект ещё жив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move(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"Image loading has failed\n"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"Image has been loaded successfully\n"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}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17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Draw();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"Drawing a loading indicator\n"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"Drawing 'broken image' icon\n"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3901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484784"/>
            <a:ext cx="8964488" cy="363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WorkWithImage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size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"Image size:"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size.width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"x"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size.height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ImageProxy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({30, 30},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"img1.png"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WorkWithImage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99956" y="566044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size:30x30</a:t>
            </a:r>
          </a:p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Loading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URL img1.png</a:t>
            </a:r>
          </a:p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has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been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successfully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Drawing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заместитель в действии</a:t>
            </a:r>
          </a:p>
        </p:txBody>
      </p:sp>
    </p:spTree>
    <p:extLst>
      <p:ext uri="{BB962C8B-B14F-4D97-AF65-F5344CB8AC3E}">
        <p14:creationId xmlns:p14="http://schemas.microsoft.com/office/powerpoint/2010/main" val="371007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Удаленный заместитель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</a:t>
            </a:r>
            <a:r>
              <a:rPr lang="en-US" dirty="0"/>
              <a:t>Remote proxy)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23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71464" y="1690688"/>
            <a:ext cx="91450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South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East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distance)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text)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PlayWithDuck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.Quack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10);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East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5);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"Total fly distance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.GetTotalFlyDistance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"km\n"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Утки</a:t>
            </a:r>
          </a:p>
        </p:txBody>
      </p:sp>
    </p:spTree>
    <p:extLst>
      <p:ext uri="{BB962C8B-B14F-4D97-AF65-F5344CB8AC3E}">
        <p14:creationId xmlns:p14="http://schemas.microsoft.com/office/powerpoint/2010/main" val="20311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9416" y="58846"/>
            <a:ext cx="1094521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East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"east"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"north"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South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"south"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"west"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endParaRPr lang="en-US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"Quack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Quack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 lvl="0"/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am flying {} {} km.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\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 lvl="0"/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m_totalDistance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266BA5-9230-9CDA-42B0-59E3E80E5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EFBBEE-9B4C-68C1-6876-6655DDC3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B2326-D560-8D8E-F3F4-BA00BF9B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4322862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«Заместитель»</a:t>
            </a:r>
            <a:b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(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Proxy)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1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Удаленное управление утками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Клиентский код располагается на одном компьютере, код управления утками – на другом</a:t>
            </a:r>
          </a:p>
          <a:p>
            <a:r>
              <a:rPr lang="ru-RU" dirty="0"/>
              <a:t>Клиент-серверное взаимодействие должно остаться прозрачным для клиента</a:t>
            </a:r>
          </a:p>
          <a:p>
            <a:pPr lvl="1"/>
            <a:r>
              <a:rPr lang="ru-RU" dirty="0"/>
              <a:t>Даёт возможность управлять утками локально</a:t>
            </a:r>
          </a:p>
          <a:p>
            <a:r>
              <a:rPr lang="ru-RU" dirty="0"/>
              <a:t>Решение – Удаленный заместитель</a:t>
            </a:r>
          </a:p>
        </p:txBody>
      </p:sp>
    </p:spTree>
    <p:extLst>
      <p:ext uri="{BB962C8B-B14F-4D97-AF65-F5344CB8AC3E}">
        <p14:creationId xmlns:p14="http://schemas.microsoft.com/office/powerpoint/2010/main" val="26199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79" y="1595905"/>
            <a:ext cx="8997702" cy="5190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585D9-BB13-41FD-BA33-A62AF98EE542}"/>
              </a:ext>
            </a:extLst>
          </p:cNvPr>
          <p:cNvSpPr txBox="1"/>
          <p:nvPr/>
        </p:nvSpPr>
        <p:spPr>
          <a:xfrm>
            <a:off x="4679126" y="125008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Интерфейс </a:t>
            </a:r>
            <a:r>
              <a:rPr lang="en-US" dirty="0" err="1"/>
              <a:t>IDuck</a:t>
            </a:r>
            <a:r>
              <a:rPr lang="en-US" dirty="0"/>
              <a:t> </a:t>
            </a:r>
            <a:r>
              <a:rPr lang="ru-RU" dirty="0"/>
              <a:t>используется клиентом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B5BB-952B-460E-A051-D68CAE6E055B}"/>
              </a:ext>
            </a:extLst>
          </p:cNvPr>
          <p:cNvSpPr txBox="1"/>
          <p:nvPr/>
        </p:nvSpPr>
        <p:spPr>
          <a:xfrm>
            <a:off x="8544273" y="3000064"/>
            <a:ext cx="280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Реальная</a:t>
            </a:r>
            <a:r>
              <a:rPr lang="en-US" dirty="0"/>
              <a:t> </a:t>
            </a:r>
            <a:r>
              <a:rPr lang="ru-RU" dirty="0"/>
              <a:t>утка создаётся в серверном приложении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59345-D85B-44CC-A91C-A6A64128877F}"/>
              </a:ext>
            </a:extLst>
          </p:cNvPr>
          <p:cNvSpPr txBox="1"/>
          <p:nvPr/>
        </p:nvSpPr>
        <p:spPr>
          <a:xfrm>
            <a:off x="2495600" y="2751329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стороне клиента создаётся удалённый заместитель утки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E7FC8-E33F-4584-AE5B-B2683934AB46}"/>
              </a:ext>
            </a:extLst>
          </p:cNvPr>
          <p:cNvSpPr txBox="1"/>
          <p:nvPr/>
        </p:nvSpPr>
        <p:spPr>
          <a:xfrm>
            <a:off x="1991544" y="593849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Канал для отправки запросов от клиента к серверу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8F01B-4232-4B0E-9569-3C9B6DD97171}"/>
              </a:ext>
            </a:extLst>
          </p:cNvPr>
          <p:cNvSpPr txBox="1"/>
          <p:nvPr/>
        </p:nvSpPr>
        <p:spPr>
          <a:xfrm>
            <a:off x="7964028" y="5733256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Канал для обработки клиентских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35301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Канал для обмена данными между процессами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2276873"/>
            <a:ext cx="91085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IInputPipe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data)&gt;;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RegisterMessageReceiver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handler) = 0;</a:t>
            </a: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UnregisterMessageReceiver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IInputPipe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data)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~IOutputPipe() = 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1"/>
            <a:ext cx="9144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QUACK_METHOD_ID;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FLY_METHOD_ID;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GET_TOTAL_FLY_DISTANCE_METHOD_ID;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IInputPipe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::placeholders;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QUACK_METHOD_ID), 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bind(&amp;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HandleQuack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_1));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FLY_METHOD_ID),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bind(&amp;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HandleFly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_1));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GET_TOTAL_FLY_DISTANCE_METHOD_ID), 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bind(&amp;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HandleGetTotalDistance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_1));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~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m_pipe.UnregisterMessageReceiver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QUACK_METHOD_ID));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m_pipe.UnregisterMessageReceiver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FLY_METHOD_ID));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m_pipe.UnregisterMessageReceiver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GET_TOTAL_FLY_DISTANCE_METHOD_ID));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methodName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msg:DuckStub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methodName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3432" y="1"/>
            <a:ext cx="1058517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HandleQuack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m_duck.Quack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ru-RU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HandleFly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istringstream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direction;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distance;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direction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distance)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m_duck.Fly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StringToDirection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(direction), distance);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"Invalid data"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ru-RU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HandleGetTotalDistance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"Not data is expected"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m_duck.GetTotalDistance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476672"/>
            <a:ext cx="108732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StringToDirection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"east"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"west"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"south"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"north"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"unknown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IInputPipe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::QUACK_METHOD_ID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"Quack"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::FLY_METHOD_ID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"Fly"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::GET_TOTAL_FLY_DISTANCE_METHOD_ID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GetTotalFlyDistance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7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0"/>
            <a:ext cx="1192864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m_pipe.SendMessage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::QUACK_METHOD_ID),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m_pipe.SendMessage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::FLY_METHOD_ID),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to_string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m_pipe.SendMessage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::GET_TOTAL_FLY_DISTANCE_METHOD_ID),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360" y="18628"/>
            <a:ext cx="1185664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MockPipe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IInputPipe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RegisterMessageReceiver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m_receivers.emplace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result.second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 receiver has already been registered"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UnregisterMessageReceiver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m_receivers.erase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m_receivers.at(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m_receivers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MockPipe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pipe;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stub(pipe,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"duck1"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DuckProxy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proxy(pipe,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"duck1"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PlayWithDuck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(proxy);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3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Прочие варианты использования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Защищающий заместитель</a:t>
            </a:r>
          </a:p>
          <a:p>
            <a:pPr lvl="1"/>
            <a:r>
              <a:rPr lang="ru-RU" dirty="0"/>
              <a:t>Контроль доступа к определенным методам класса</a:t>
            </a:r>
          </a:p>
          <a:p>
            <a:r>
              <a:rPr lang="ru-RU" dirty="0"/>
              <a:t>Умный указатель</a:t>
            </a:r>
          </a:p>
          <a:p>
            <a:pPr lvl="1"/>
            <a:r>
              <a:rPr lang="ru-RU" dirty="0"/>
              <a:t>Управление временем жизни объекта</a:t>
            </a:r>
          </a:p>
          <a:p>
            <a:r>
              <a:rPr lang="ru-RU" dirty="0"/>
              <a:t>Оптимизация </a:t>
            </a:r>
            <a:r>
              <a:rPr lang="en-US" dirty="0"/>
              <a:t>Copy-on-Write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88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4A56F-94A9-4A96-AC5E-01D58F3C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897"/>
            <a:ext cx="12206038" cy="68658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FE2E65-BD3E-4181-AEE1-31AC747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76" y="1709738"/>
            <a:ext cx="11245948" cy="2852737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Copy on Write</a:t>
            </a:r>
            <a:endParaRPr lang="ru-RU" sz="8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D15AF-F688-4BBF-A82D-C244C5F23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23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62B83F-CD06-03E2-FDB7-A16F00B6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62F87-8B7E-B3E9-0D97-4D87C96A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83CD-3F36-0B8B-AA1D-FDC3C2F6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4106838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проектирования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«Заместитель»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62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Copy-on-write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Копирование большого и сложного объекта – очень дорогая операция</a:t>
            </a:r>
          </a:p>
          <a:p>
            <a:pPr lvl="1"/>
            <a:r>
              <a:rPr lang="ru-RU" dirty="0"/>
              <a:t>Если объект не изменяется, все его копии идентичны</a:t>
            </a:r>
          </a:p>
          <a:p>
            <a:pPr lvl="1"/>
            <a:r>
              <a:rPr lang="ru-RU" dirty="0"/>
              <a:t>Копирование можно отложить до момента действительной модификации объекта</a:t>
            </a:r>
          </a:p>
          <a:p>
            <a:r>
              <a:rPr lang="en-US" dirty="0"/>
              <a:t>Proxy</a:t>
            </a:r>
            <a:r>
              <a:rPr lang="ru-RU" dirty="0"/>
              <a:t> ведет подсчет ссылок на объект</a:t>
            </a:r>
          </a:p>
          <a:p>
            <a:pPr lvl="1"/>
            <a:r>
              <a:rPr lang="ru-RU" dirty="0"/>
              <a:t>Копирование </a:t>
            </a:r>
            <a:r>
              <a:rPr lang="en-US" dirty="0"/>
              <a:t>proxy </a:t>
            </a:r>
            <a:r>
              <a:rPr lang="ru-RU" dirty="0"/>
              <a:t>увеличивает счетчик ссылок, разрушение - уменьшает</a:t>
            </a:r>
          </a:p>
          <a:p>
            <a:pPr lvl="1"/>
            <a:r>
              <a:rPr lang="ru-RU" dirty="0"/>
              <a:t>Выполняя операцию, изменяющую субъект, счетчик ссылок которого </a:t>
            </a:r>
            <a:r>
              <a:rPr lang="en-US" dirty="0"/>
              <a:t>&gt; 1</a:t>
            </a:r>
            <a:r>
              <a:rPr lang="ru-RU" dirty="0"/>
              <a:t>, заместитель копирует объект и уменьшает счетчик ссылок на оригинал</a:t>
            </a:r>
          </a:p>
          <a:p>
            <a:pPr lvl="1"/>
            <a:r>
              <a:rPr lang="ru-RU" dirty="0"/>
              <a:t>Если счетчик обнулился – объект удаляется</a:t>
            </a:r>
          </a:p>
        </p:txBody>
      </p:sp>
    </p:spTree>
    <p:extLst>
      <p:ext uri="{BB962C8B-B14F-4D97-AF65-F5344CB8AC3E}">
        <p14:creationId xmlns:p14="http://schemas.microsoft.com/office/powerpoint/2010/main" val="13960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Copy-on-write </a:t>
            </a:r>
            <a:r>
              <a:rPr lang="ru-RU" dirty="0"/>
              <a:t>в действии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096132" y="2000240"/>
            <a:ext cx="264320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67240" y="2285992"/>
            <a:ext cx="1285884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  <a:endParaRPr lang="ru-RU" dirty="0"/>
          </a:p>
        </p:txBody>
      </p:sp>
      <p:cxnSp>
        <p:nvCxnSpPr>
          <p:cNvPr id="7" name="Прямая со стрелкой 6"/>
          <p:cNvCxnSpPr>
            <a:stCxn id="5" idx="3"/>
            <a:endCxn id="4" idx="1"/>
          </p:cNvCxnSpPr>
          <p:nvPr/>
        </p:nvCxnSpPr>
        <p:spPr>
          <a:xfrm>
            <a:off x="5953124" y="2714621"/>
            <a:ext cx="1143008" cy="3571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667240" y="4357694"/>
            <a:ext cx="1285884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9" idx="3"/>
            <a:endCxn id="4" idx="1"/>
          </p:cNvCxnSpPr>
          <p:nvPr/>
        </p:nvCxnSpPr>
        <p:spPr>
          <a:xfrm flipV="1">
            <a:off x="5953124" y="2750340"/>
            <a:ext cx="1143008" cy="203598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881158" y="3071810"/>
            <a:ext cx="1071538" cy="714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67240" y="2285992"/>
            <a:ext cx="1285884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952728" y="3214686"/>
            <a:ext cx="785818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6810380" y="200024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6810380" y="200024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952728" y="3214686"/>
            <a:ext cx="1000132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7096132" y="2000240"/>
            <a:ext cx="264320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7096132" y="4000504"/>
            <a:ext cx="264320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6810380" y="400050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9" idx="3"/>
            <a:endCxn id="45" idx="1"/>
          </p:cNvCxnSpPr>
          <p:nvPr/>
        </p:nvCxnSpPr>
        <p:spPr>
          <a:xfrm flipV="1">
            <a:off x="5953124" y="4750604"/>
            <a:ext cx="1143008" cy="3571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/>
          <p:cNvSpPr/>
          <p:nvPr/>
        </p:nvSpPr>
        <p:spPr>
          <a:xfrm>
            <a:off x="5524496" y="4643446"/>
            <a:ext cx="1000132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5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6532E-6 L 0.1434 -0.0943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27746E-6 L -0.00069 0.3033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96532E-6 L 0.13159 0.2097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-0.00174 0.2891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14948 -0.00811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-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31" grpId="1" animBg="1"/>
      <p:bldP spid="21" grpId="0" animBg="1"/>
      <p:bldP spid="21" grpId="1" animBg="1"/>
      <p:bldP spid="21" grpId="2" animBg="1"/>
      <p:bldP spid="38" grpId="0"/>
      <p:bldP spid="38" grpId="1"/>
      <p:bldP spid="40" grpId="0"/>
      <p:bldP spid="40" grpId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5" grpId="0" animBg="1"/>
      <p:bldP spid="50" grpId="0"/>
      <p:bldP spid="54" grpId="0" animBg="1"/>
      <p:bldP spid="54" grpId="1" animBg="1"/>
      <p:bldP spid="5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6977-83EC-4489-A983-FDDE61F7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on Write Proxy</a:t>
            </a:r>
            <a:endParaRPr lang="ru-R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AFEEEA3-21EC-4AD8-95F4-0FDA6DF3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414" y="1556792"/>
            <a:ext cx="10603386" cy="51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5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EA679-2039-474D-9926-B8DF158C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Copy on Write </a:t>
            </a:r>
            <a:r>
              <a:rPr lang="ru-RU" dirty="0"/>
              <a:t>в графическом редакторе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44B0C-01A6-4E03-831E-2D6AE1902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8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4A3714-7462-4B7A-A563-31F25984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Растровый графический редактор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A3C73-ED46-44D3-8D24-3C4C47F5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666510"/>
            <a:ext cx="6480720" cy="5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1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BB71-5132-4061-A0BE-AD9099EF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Растровое изображение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2E7F8B-08FB-4494-A56E-495006A0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564905"/>
            <a:ext cx="4466161" cy="34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94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35D5-C530-43A4-AEF4-85369890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Отмена и повтор действий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241CD-C6BD-4C11-8F03-D2157918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20" y="1675657"/>
            <a:ext cx="5719188" cy="4448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45E9C-7964-477F-B67B-7A31EEF6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20" y="1828057"/>
            <a:ext cx="5719188" cy="444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ADE7E-98A1-40A1-8A31-A4C2CF48E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320" y="1980457"/>
            <a:ext cx="5719188" cy="444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C3831-52C3-4245-A128-4DB02651B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132857"/>
            <a:ext cx="5719188" cy="44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BF11-2C2E-49D9-BBBB-057CD71C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Изображение в виде </a:t>
            </a:r>
            <a:r>
              <a:rPr lang="ru-RU" dirty="0" err="1"/>
              <a:t>тайлов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316CC7-A4A8-41BC-A7E4-9D3C803B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060848"/>
            <a:ext cx="5328592" cy="407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7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6615-75B5-49CD-93BD-2EB3950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Изображеине</a:t>
            </a:r>
            <a:r>
              <a:rPr lang="ru-RU" dirty="0"/>
              <a:t> размером, не кратным размеру </a:t>
            </a:r>
            <a:r>
              <a:rPr lang="ru-RU" dirty="0" err="1"/>
              <a:t>тайла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7E9358-13A5-48FD-A05B-BF873EA9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78" y="1728841"/>
            <a:ext cx="5845618" cy="45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34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1C0D-E42A-4D93-BAE1-7478BAF7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Изображение со сплошной заливкой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D3307F-D67E-42DD-A5A2-41FA5963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58" y="2492896"/>
            <a:ext cx="803244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«Заместитель»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Предоставляет суррогатный объект, управляющий доступом к другому объекту</a:t>
            </a:r>
          </a:p>
          <a:p>
            <a:r>
              <a:rPr lang="ru-RU" dirty="0"/>
              <a:t>Вводит дополнительный уровень косвенности</a:t>
            </a:r>
          </a:p>
          <a:p>
            <a:pPr lvl="1"/>
            <a:r>
              <a:rPr lang="ru-RU" dirty="0"/>
              <a:t>Поддержка распределенного, управляемого или интеллектуального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401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246E92C-84F3-47F0-AF14-A29D13461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82" y="548680"/>
            <a:ext cx="7374438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03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205EE8C-EAB1-47B6-8FBD-7B417041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16" y="116633"/>
            <a:ext cx="542297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57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BBC30B6-DEB6-4D2C-9356-15DFAB63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8" y="86316"/>
            <a:ext cx="5472606" cy="66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484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D4F5-9AC6-4AE2-8620-7D3F8C4A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Каркас </a:t>
            </a:r>
            <a:r>
              <a:rPr lang="en-US" dirty="0" err="1"/>
              <a:t>CoW</a:t>
            </a:r>
            <a:r>
              <a:rPr lang="en-US" dirty="0"/>
              <a:t>-</a:t>
            </a:r>
            <a:r>
              <a:rPr lang="ru-RU" dirty="0"/>
              <a:t>обёртки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8A2371-AD2E-409D-8DEC-51E0B205C0B5}"/>
              </a:ext>
            </a:extLst>
          </p:cNvPr>
          <p:cNvSpPr/>
          <p:nvPr/>
        </p:nvSpPr>
        <p:spPr>
          <a:xfrm>
            <a:off x="1222912" y="1556792"/>
            <a:ext cx="9481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Конструируем значение по умолчанию.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Создаём значение за счёт перемещения его из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Копируем значение из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shared_ptr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&lt;Value&gt;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5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902BF2-C18C-4A41-8DFD-1DCBDF280F97}"/>
              </a:ext>
            </a:extLst>
          </p:cNvPr>
          <p:cNvSpPr/>
          <p:nvPr/>
        </p:nvSpPr>
        <p:spPr>
          <a:xfrm>
            <a:off x="1524000" y="476673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Оператор разыменования служит для чтения значения.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Оператор -&gt; служит для чтения полей и вызова константных методов.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operator-&gt;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m_v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alue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8D414-5043-4C32-B144-1AEF1EB058A9}"/>
              </a:ext>
            </a:extLst>
          </p:cNvPr>
          <p:cNvSpPr/>
          <p:nvPr/>
        </p:nvSpPr>
        <p:spPr>
          <a:xfrm>
            <a:off x="1847528" y="188640"/>
            <a:ext cx="8712968" cy="468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literals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s2{s1};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Для доступа к значению используем операцию разыменования.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константных методов служит стрелочка.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Оба указателя ссылаются на одну и ту же строку в памяти.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(&amp;*s1 == &amp;*s2);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&amp;*s1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&amp;*s2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09D69-DF52-4BD6-8643-0364C66CC29A}"/>
              </a:ext>
            </a:extLst>
          </p:cNvPr>
          <p:cNvSpPr/>
          <p:nvPr/>
        </p:nvSpPr>
        <p:spPr>
          <a:xfrm>
            <a:off x="3575720" y="5229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3B3B3B"/>
                </a:solidFill>
                <a:latin typeface="Consolas" panose="020B0609020204030204" pitchFamily="49" charset="0"/>
              </a:rPr>
              <a:t>Hello, Hello</a:t>
            </a:r>
          </a:p>
          <a:p>
            <a:r>
              <a:rPr lang="it-IT" dirty="0">
                <a:solidFill>
                  <a:srgbClr val="3B3B3B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it-IT" dirty="0">
                <a:solidFill>
                  <a:srgbClr val="3B3B3B"/>
                </a:solidFill>
                <a:latin typeface="Consolas" panose="020B0609020204030204" pitchFamily="49" charset="0"/>
              </a:rPr>
              <a:t>000001B0C3ED5A30, 000001B0C3ED5A30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12E5C-753A-AA56-6827-DE2864D6C67B}"/>
              </a:ext>
            </a:extLst>
          </p:cNvPr>
          <p:cNvSpPr/>
          <p:nvPr/>
        </p:nvSpPr>
        <p:spPr>
          <a:xfrm>
            <a:off x="9696400" y="4653136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2F2AD-5AC1-7760-74AC-22F2F876130B}"/>
              </a:ext>
            </a:extLst>
          </p:cNvPr>
          <p:cNvSpPr/>
          <p:nvPr/>
        </p:nvSpPr>
        <p:spPr>
          <a:xfrm>
            <a:off x="8616280" y="6152530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CoW</a:t>
            </a:r>
            <a:r>
              <a:rPr lang="en-US" dirty="0"/>
              <a:t>&lt;string&gt;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E00CA-6EE9-BE8E-64C9-3EC13FB52605}"/>
              </a:ext>
            </a:extLst>
          </p:cNvPr>
          <p:cNvSpPr/>
          <p:nvPr/>
        </p:nvSpPr>
        <p:spPr>
          <a:xfrm>
            <a:off x="10496656" y="6152530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CoW</a:t>
            </a:r>
            <a:r>
              <a:rPr lang="en-US" dirty="0"/>
              <a:t>&lt;string&gt;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2C3BA-6695-ED70-95DC-C8AABF077C3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0668508" y="5021560"/>
            <a:ext cx="548228" cy="113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604C7E-0523-8B1B-8B19-8D5B9986AF9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336360" y="5021560"/>
            <a:ext cx="755868" cy="113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4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CE6D88-CA88-43FE-9F82-C06EE304AC2A}"/>
              </a:ext>
            </a:extLst>
          </p:cNvPr>
          <p:cNvSpPr/>
          <p:nvPr/>
        </p:nvSpPr>
        <p:spPr>
          <a:xfrm>
            <a:off x="767408" y="-1"/>
            <a:ext cx="1065718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Write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принимает функцию, в которую 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CoW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передаст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неконстантную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ссылку на хранящееся значение.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ModifierFn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ModifierFn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modify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Теперь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m_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единственный владелец данных.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ru-RU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forward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ModifierFn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)(*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Удостоверяемся, что текущий объект единолично владеет данными.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Если это не так, создаём копию и будем ссылаться на неё.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use_count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Кроме нас на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m_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ссылается кто-то ещё, копируем содержимое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m_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&gt;(*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CC539F-EBAD-4BF2-9C43-59FF7F0144C2}"/>
              </a:ext>
            </a:extLst>
          </p:cNvPr>
          <p:cNvSpPr/>
          <p:nvPr/>
        </p:nvSpPr>
        <p:spPr>
          <a:xfrm>
            <a:off x="407260" y="116632"/>
            <a:ext cx="900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literals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s2{s1};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([](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Внутри этой функции можно изменить значение,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содержащееся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s2.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'!'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Теперь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s2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строку "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World!".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Hello">
            <a:extLst>
              <a:ext uri="{FF2B5EF4-FFF2-40B4-BE49-F238E27FC236}">
                <a16:creationId xmlns:a16="http://schemas.microsoft.com/office/drawing/2014/main" id="{E60026BF-C9A3-0231-AADE-6695CDB75BCD}"/>
              </a:ext>
            </a:extLst>
          </p:cNvPr>
          <p:cNvSpPr/>
          <p:nvPr/>
        </p:nvSpPr>
        <p:spPr>
          <a:xfrm>
            <a:off x="8710603" y="4660704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4" name="Cow1">
            <a:extLst>
              <a:ext uri="{FF2B5EF4-FFF2-40B4-BE49-F238E27FC236}">
                <a16:creationId xmlns:a16="http://schemas.microsoft.com/office/drawing/2014/main" id="{6428AB83-C9EB-2A5B-AC11-78234B03DFF5}"/>
              </a:ext>
            </a:extLst>
          </p:cNvPr>
          <p:cNvSpPr/>
          <p:nvPr/>
        </p:nvSpPr>
        <p:spPr>
          <a:xfrm>
            <a:off x="8616280" y="6152530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CoW</a:t>
            </a:r>
            <a:r>
              <a:rPr lang="en-US" dirty="0"/>
              <a:t>&lt;string&gt;</a:t>
            </a:r>
          </a:p>
        </p:txBody>
      </p:sp>
      <p:sp>
        <p:nvSpPr>
          <p:cNvPr id="5" name="Cow2">
            <a:extLst>
              <a:ext uri="{FF2B5EF4-FFF2-40B4-BE49-F238E27FC236}">
                <a16:creationId xmlns:a16="http://schemas.microsoft.com/office/drawing/2014/main" id="{8088B65B-9122-CFE4-5F25-678B55004D66}"/>
              </a:ext>
            </a:extLst>
          </p:cNvPr>
          <p:cNvSpPr/>
          <p:nvPr/>
        </p:nvSpPr>
        <p:spPr>
          <a:xfrm>
            <a:off x="10584447" y="6152530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CoW</a:t>
            </a:r>
            <a:r>
              <a:rPr lang="en-US" dirty="0"/>
              <a:t>&lt;string&gt;</a:t>
            </a:r>
          </a:p>
        </p:txBody>
      </p:sp>
      <p:cxnSp>
        <p:nvCxnSpPr>
          <p:cNvPr id="6" name="Hello-Arrow2">
            <a:extLst>
              <a:ext uri="{FF2B5EF4-FFF2-40B4-BE49-F238E27FC236}">
                <a16:creationId xmlns:a16="http://schemas.microsoft.com/office/drawing/2014/main" id="{BA5F5E30-21F6-C5BB-BD89-842D7A94CB8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9730185" y="5020744"/>
            <a:ext cx="1574342" cy="113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Hello-Arrow1">
            <a:extLst>
              <a:ext uri="{FF2B5EF4-FFF2-40B4-BE49-F238E27FC236}">
                <a16:creationId xmlns:a16="http://schemas.microsoft.com/office/drawing/2014/main" id="{D442F4F9-CF95-F446-3972-5CF3D1BB6E44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9322671" y="5020744"/>
            <a:ext cx="13689" cy="113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llo - Copy">
            <a:extLst>
              <a:ext uri="{FF2B5EF4-FFF2-40B4-BE49-F238E27FC236}">
                <a16:creationId xmlns:a16="http://schemas.microsoft.com/office/drawing/2014/main" id="{54AD8E13-7B58-228A-3F2E-41DC6ABDF272}"/>
              </a:ext>
            </a:extLst>
          </p:cNvPr>
          <p:cNvSpPr/>
          <p:nvPr/>
        </p:nvSpPr>
        <p:spPr>
          <a:xfrm>
            <a:off x="8710603" y="465586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12" name="World">
            <a:extLst>
              <a:ext uri="{FF2B5EF4-FFF2-40B4-BE49-F238E27FC236}">
                <a16:creationId xmlns:a16="http://schemas.microsoft.com/office/drawing/2014/main" id="{33A1DC59-C0C2-6868-4F75-B9690FF30F58}"/>
              </a:ext>
            </a:extLst>
          </p:cNvPr>
          <p:cNvSpPr/>
          <p:nvPr/>
        </p:nvSpPr>
        <p:spPr>
          <a:xfrm>
            <a:off x="10692459" y="465586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13" name="World !">
            <a:extLst>
              <a:ext uri="{FF2B5EF4-FFF2-40B4-BE49-F238E27FC236}">
                <a16:creationId xmlns:a16="http://schemas.microsoft.com/office/drawing/2014/main" id="{DD6B1AA9-05D4-FE99-5703-5387757FB399}"/>
              </a:ext>
            </a:extLst>
          </p:cNvPr>
          <p:cNvSpPr/>
          <p:nvPr/>
        </p:nvSpPr>
        <p:spPr>
          <a:xfrm>
            <a:off x="10692459" y="465586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World!</a:t>
            </a:r>
          </a:p>
        </p:txBody>
      </p:sp>
      <p:cxnSp>
        <p:nvCxnSpPr>
          <p:cNvPr id="15" name="Hello-Copy-Arrow">
            <a:extLst>
              <a:ext uri="{FF2B5EF4-FFF2-40B4-BE49-F238E27FC236}">
                <a16:creationId xmlns:a16="http://schemas.microsoft.com/office/drawing/2014/main" id="{92C2CB22-B649-8BDF-2B86-2CB546EDF349}"/>
              </a:ext>
            </a:extLst>
          </p:cNvPr>
          <p:cNvCxnSpPr>
            <a:cxnSpLocks/>
            <a:stCxn id="5" idx="0"/>
            <a:endCxn id="13" idx="2"/>
          </p:cNvCxnSpPr>
          <p:nvPr/>
        </p:nvCxnSpPr>
        <p:spPr>
          <a:xfrm flipV="1">
            <a:off x="11304527" y="5015908"/>
            <a:ext cx="0" cy="113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4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04362 0.04005 C 0.05261 0.04908 0.06628 0.05394 0.0806 0.05394 C 0.09688 0.05394 0.1099 0.04908 0.11888 0.04005 L 0.16263 -2.59259E-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519E9A-E238-4696-B122-DC59FCD51099}"/>
              </a:ext>
            </a:extLst>
          </p:cNvPr>
          <p:cNvSpPr/>
          <p:nvPr/>
        </p:nvSpPr>
        <p:spPr>
          <a:xfrm>
            <a:off x="1775520" y="1166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([](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clear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FF3FC-D040-4661-83BA-A60221C052CB}"/>
              </a:ext>
            </a:extLst>
          </p:cNvPr>
          <p:cNvSpPr/>
          <p:nvPr/>
        </p:nvSpPr>
        <p:spPr>
          <a:xfrm>
            <a:off x="1735928" y="149826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B1ED6-7FF3-40A8-94F6-AF901A6F6F21}"/>
              </a:ext>
            </a:extLst>
          </p:cNvPr>
          <p:cNvSpPr/>
          <p:nvPr/>
        </p:nvSpPr>
        <p:spPr>
          <a:xfrm>
            <a:off x="1768482" y="50131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clear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6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4B4B34-2EFE-4FB0-86A3-E1C6185FC48E}"/>
              </a:ext>
            </a:extLst>
          </p:cNvPr>
          <p:cNvSpPr/>
          <p:nvPr/>
        </p:nvSpPr>
        <p:spPr>
          <a:xfrm>
            <a:off x="1765276" y="1549241"/>
            <a:ext cx="55081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data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data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*s2;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42CEA-2E96-4C8B-8E4C-0DE4E85D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выведет эта программа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42C027-204A-4F31-A0FB-C082DC734905}"/>
              </a:ext>
            </a:extLst>
          </p:cNvPr>
          <p:cNvSpPr/>
          <p:nvPr/>
        </p:nvSpPr>
        <p:spPr>
          <a:xfrm>
            <a:off x="1775520" y="4581129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Hello Hi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Hello </a:t>
            </a:r>
            <a:r>
              <a:rPr lang="de-DE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Hello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Hi Hello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Hi </a:t>
            </a:r>
            <a:r>
              <a:rPr lang="de-DE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Hi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94A33-D5E7-4E1F-87F9-E34451DCD481}"/>
              </a:ext>
            </a:extLst>
          </p:cNvPr>
          <p:cNvSpPr/>
          <p:nvPr/>
        </p:nvSpPr>
        <p:spPr>
          <a:xfrm>
            <a:off x="2164854" y="6067167"/>
            <a:ext cx="1728192" cy="576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5D8594-EC5D-BB7B-DDB5-0D5B51B3A483}"/>
              </a:ext>
            </a:extLst>
          </p:cNvPr>
          <p:cNvGrpSpPr/>
          <p:nvPr/>
        </p:nvGrpSpPr>
        <p:grpSpPr>
          <a:xfrm>
            <a:off x="7049852" y="4617132"/>
            <a:ext cx="3493274" cy="1702063"/>
            <a:chOff x="7049852" y="4617132"/>
            <a:chExt cx="3493274" cy="17020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BF9F19-808B-D775-4A6B-E2D2B80E71B3}"/>
                </a:ext>
              </a:extLst>
            </p:cNvPr>
            <p:cNvSpPr/>
            <p:nvPr/>
          </p:nvSpPr>
          <p:spPr>
            <a:xfrm>
              <a:off x="8472264" y="4617132"/>
              <a:ext cx="720080" cy="5040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B37BAB-E094-D8BC-DD85-B8B41B95A05D}"/>
                </a:ext>
              </a:extLst>
            </p:cNvPr>
            <p:cNvSpPr/>
            <p:nvPr/>
          </p:nvSpPr>
          <p:spPr>
            <a:xfrm>
              <a:off x="9823046" y="4617132"/>
              <a:ext cx="720080" cy="5040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5C2FD8-2B84-0D00-029C-788CFECE405E}"/>
                </a:ext>
              </a:extLst>
            </p:cNvPr>
            <p:cNvSpPr/>
            <p:nvPr/>
          </p:nvSpPr>
          <p:spPr>
            <a:xfrm>
              <a:off x="8472264" y="5815139"/>
              <a:ext cx="2070861" cy="5040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Hello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16A383-21B5-A37E-915E-35FA960A071F}"/>
                </a:ext>
              </a:extLst>
            </p:cNvPr>
            <p:cNvSpPr/>
            <p:nvPr/>
          </p:nvSpPr>
          <p:spPr>
            <a:xfrm>
              <a:off x="7049852" y="5815139"/>
              <a:ext cx="720080" cy="5040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1D0BC2-778B-621D-AAC8-13B6B555D36B}"/>
                </a:ext>
              </a:extLst>
            </p:cNvPr>
            <p:cNvCxnSpPr>
              <a:stCxn id="6" idx="2"/>
              <a:endCxn id="11" idx="0"/>
            </p:cNvCxnSpPr>
            <p:nvPr/>
          </p:nvCxnSpPr>
          <p:spPr>
            <a:xfrm>
              <a:off x="8832304" y="5121188"/>
              <a:ext cx="675391" cy="693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91B2984-A1F4-8A55-EF42-3D66BF117910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 flipH="1">
              <a:off x="9507695" y="5121188"/>
              <a:ext cx="675391" cy="693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87EEEE-43FE-9EA2-0C5A-181B6B06B38C}"/>
                </a:ext>
              </a:extLst>
            </p:cNvPr>
            <p:cNvCxnSpPr>
              <a:stCxn id="12" idx="3"/>
              <a:endCxn id="11" idx="1"/>
            </p:cNvCxnSpPr>
            <p:nvPr/>
          </p:nvCxnSpPr>
          <p:spPr>
            <a:xfrm>
              <a:off x="7769932" y="6067167"/>
              <a:ext cx="702332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4FA2981-1E4D-9691-AA84-2C0901D20297}"/>
              </a:ext>
            </a:extLst>
          </p:cNvPr>
          <p:cNvSpPr/>
          <p:nvPr/>
        </p:nvSpPr>
        <p:spPr>
          <a:xfrm>
            <a:off x="8472264" y="5815139"/>
            <a:ext cx="2070861" cy="504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</a:t>
            </a:r>
          </a:p>
        </p:txBody>
      </p:sp>
    </p:spTree>
    <p:extLst>
      <p:ext uri="{BB962C8B-B14F-4D97-AF65-F5344CB8AC3E}">
        <p14:creationId xmlns:p14="http://schemas.microsoft.com/office/powerpoint/2010/main" val="1038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31" y="2385180"/>
            <a:ext cx="5579611" cy="2949665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>
            <a:off x="6862120" y="1628801"/>
            <a:ext cx="4706487" cy="1169551"/>
            <a:chOff x="5338119" y="1628800"/>
            <a:chExt cx="4706487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1628800"/>
              <a:ext cx="403244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И</a:t>
              </a:r>
              <a:r>
                <a:rPr lang="en-US" sz="1400" dirty="0"/>
                <a:t> Proxy </a:t>
              </a:r>
              <a:r>
                <a:rPr lang="ru-RU" sz="1400" dirty="0"/>
                <a:t>и </a:t>
              </a:r>
              <a:r>
                <a:rPr lang="en-US" sz="1400" dirty="0" err="1"/>
                <a:t>RealSubject</a:t>
              </a:r>
              <a:r>
                <a:rPr lang="en-US" sz="1400" dirty="0"/>
                <a:t> </a:t>
              </a:r>
              <a:r>
                <a:rPr lang="ru-RU" sz="1400" dirty="0"/>
                <a:t>реализуют интерфейс </a:t>
              </a:r>
              <a:r>
                <a:rPr lang="en-US" sz="1400" dirty="0"/>
                <a:t>Subject.</a:t>
              </a:r>
              <a:endParaRPr lang="ru-RU" sz="1400" dirty="0"/>
            </a:p>
            <a:p>
              <a:r>
                <a:rPr lang="ru-RU" sz="1400" dirty="0"/>
                <a:t>Это позволяет клиентам работать с заместителем </a:t>
              </a:r>
              <a:r>
                <a:rPr lang="en-US" sz="1400" dirty="0"/>
                <a:t>Proxy</a:t>
              </a:r>
              <a:r>
                <a:rPr lang="ru-RU" sz="1400" dirty="0"/>
                <a:t> точно так же, как с реальным объектом </a:t>
              </a:r>
              <a:r>
                <a:rPr lang="en-US" sz="1400" dirty="0" err="1"/>
                <a:t>RealSubject</a:t>
              </a:r>
              <a:endParaRPr lang="ru-RU" sz="1400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5338119" y="1804086"/>
              <a:ext cx="593124" cy="296563"/>
            </a:xfrm>
            <a:custGeom>
              <a:avLst/>
              <a:gdLst>
                <a:gd name="connsiteX0" fmla="*/ 593124 w 593124"/>
                <a:gd name="connsiteY0" fmla="*/ 0 h 296563"/>
                <a:gd name="connsiteX1" fmla="*/ 247135 w 593124"/>
                <a:gd name="connsiteY1" fmla="*/ 135925 h 296563"/>
                <a:gd name="connsiteX2" fmla="*/ 0 w 593124"/>
                <a:gd name="connsiteY2" fmla="*/ 296563 h 29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124" h="296563">
                  <a:moveTo>
                    <a:pt x="593124" y="0"/>
                  </a:moveTo>
                  <a:cubicBezTo>
                    <a:pt x="469556" y="43249"/>
                    <a:pt x="345989" y="86498"/>
                    <a:pt x="247135" y="135925"/>
                  </a:cubicBezTo>
                  <a:cubicBezTo>
                    <a:pt x="148281" y="185352"/>
                    <a:pt x="74140" y="240957"/>
                    <a:pt x="0" y="296563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536160" y="4856206"/>
            <a:ext cx="3024336" cy="1430205"/>
            <a:chOff x="6012160" y="4856205"/>
            <a:chExt cx="3024336" cy="143020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5547746"/>
              <a:ext cx="3024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Proxy </a:t>
              </a:r>
              <a:r>
                <a:rPr lang="ru-RU" sz="1400" dirty="0"/>
                <a:t>хранит ссылку на </a:t>
              </a:r>
              <a:r>
                <a:rPr lang="en-US" sz="1400" dirty="0"/>
                <a:t>Subject</a:t>
              </a:r>
              <a:r>
                <a:rPr lang="ru-RU" sz="1400" dirty="0"/>
                <a:t>, чтобы передавать запросы </a:t>
              </a:r>
              <a:r>
                <a:rPr lang="en-US" sz="1400" dirty="0"/>
                <a:t>Subject</a:t>
              </a:r>
              <a:r>
                <a:rPr lang="ru-RU" sz="1400" dirty="0"/>
                <a:t> по мере надобности</a:t>
              </a:r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7179276" y="4856205"/>
              <a:ext cx="704335" cy="667265"/>
            </a:xfrm>
            <a:custGeom>
              <a:avLst/>
              <a:gdLst>
                <a:gd name="connsiteX0" fmla="*/ 704335 w 704335"/>
                <a:gd name="connsiteY0" fmla="*/ 667265 h 667265"/>
                <a:gd name="connsiteX1" fmla="*/ 469556 w 704335"/>
                <a:gd name="connsiteY1" fmla="*/ 222422 h 667265"/>
                <a:gd name="connsiteX2" fmla="*/ 0 w 704335"/>
                <a:gd name="connsiteY2" fmla="*/ 0 h 66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335" h="667265">
                  <a:moveTo>
                    <a:pt x="704335" y="667265"/>
                  </a:moveTo>
                  <a:cubicBezTo>
                    <a:pt x="645640" y="500449"/>
                    <a:pt x="586945" y="333633"/>
                    <a:pt x="469556" y="222422"/>
                  </a:cubicBezTo>
                  <a:cubicBezTo>
                    <a:pt x="352167" y="111211"/>
                    <a:pt x="176083" y="55605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4871864" y="5362048"/>
            <a:ext cx="2448272" cy="961488"/>
            <a:chOff x="3347864" y="5362048"/>
            <a:chExt cx="2448272" cy="961488"/>
          </a:xfrm>
        </p:grpSpPr>
        <p:sp>
          <p:nvSpPr>
            <p:cNvPr id="8" name="TextBox 7"/>
            <p:cNvSpPr txBox="1"/>
            <p:nvPr/>
          </p:nvSpPr>
          <p:spPr>
            <a:xfrm>
              <a:off x="3347864" y="5584872"/>
              <a:ext cx="24482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Заместитель часто создает экземпляры или управляет созданием </a:t>
              </a:r>
              <a:r>
                <a:rPr lang="en-US" sz="1400" dirty="0" err="1"/>
                <a:t>RealSubject</a:t>
              </a:r>
              <a:endParaRPr lang="ru-RU" sz="1400" dirty="0"/>
            </a:p>
          </p:txBody>
        </p:sp>
        <p:sp>
          <p:nvSpPr>
            <p:cNvPr id="12" name="Полилиния 11"/>
            <p:cNvSpPr/>
            <p:nvPr/>
          </p:nvSpPr>
          <p:spPr>
            <a:xfrm>
              <a:off x="3995936" y="5362048"/>
              <a:ext cx="1482811" cy="185698"/>
            </a:xfrm>
            <a:custGeom>
              <a:avLst/>
              <a:gdLst>
                <a:gd name="connsiteX0" fmla="*/ 1482811 w 1482811"/>
                <a:gd name="connsiteY0" fmla="*/ 0 h 185698"/>
                <a:gd name="connsiteX1" fmla="*/ 951470 w 1482811"/>
                <a:gd name="connsiteY1" fmla="*/ 185351 h 185698"/>
                <a:gd name="connsiteX2" fmla="*/ 0 w 1482811"/>
                <a:gd name="connsiteY2" fmla="*/ 37070 h 1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811" h="185698">
                  <a:moveTo>
                    <a:pt x="1482811" y="0"/>
                  </a:moveTo>
                  <a:cubicBezTo>
                    <a:pt x="1340708" y="89586"/>
                    <a:pt x="1198605" y="179173"/>
                    <a:pt x="951470" y="185351"/>
                  </a:cubicBezTo>
                  <a:cubicBezTo>
                    <a:pt x="704335" y="191529"/>
                    <a:pt x="352167" y="114299"/>
                    <a:pt x="0" y="3707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775520" y="4893277"/>
            <a:ext cx="2448272" cy="1608577"/>
            <a:chOff x="251520" y="4893276"/>
            <a:chExt cx="2448272" cy="1608577"/>
          </a:xfrm>
        </p:grpSpPr>
        <p:sp>
          <p:nvSpPr>
            <p:cNvPr id="9" name="TextBox 8"/>
            <p:cNvSpPr txBox="1"/>
            <p:nvPr/>
          </p:nvSpPr>
          <p:spPr>
            <a:xfrm>
              <a:off x="251520" y="5547746"/>
              <a:ext cx="244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RealSubject</a:t>
              </a:r>
              <a:r>
                <a:rPr lang="en-US" sz="1400" dirty="0"/>
                <a:t> – </a:t>
              </a:r>
              <a:r>
                <a:rPr lang="ru-RU" sz="1400" dirty="0"/>
                <a:t>объект, выполняющий фактическую работу</a:t>
              </a:r>
              <a:r>
                <a:rPr lang="en-US" sz="1400" dirty="0"/>
                <a:t>; </a:t>
              </a:r>
              <a:r>
                <a:rPr lang="ru-RU" sz="1400" dirty="0"/>
                <a:t>заместитель управляет доступом к нему</a:t>
              </a:r>
            </a:p>
          </p:txBody>
        </p:sp>
        <p:sp>
          <p:nvSpPr>
            <p:cNvPr id="13" name="Полилиния 12"/>
            <p:cNvSpPr/>
            <p:nvPr/>
          </p:nvSpPr>
          <p:spPr>
            <a:xfrm>
              <a:off x="1581665" y="4893276"/>
              <a:ext cx="902043" cy="593124"/>
            </a:xfrm>
            <a:custGeom>
              <a:avLst/>
              <a:gdLst>
                <a:gd name="connsiteX0" fmla="*/ 0 w 902043"/>
                <a:gd name="connsiteY0" fmla="*/ 593124 h 593124"/>
                <a:gd name="connsiteX1" fmla="*/ 247135 w 902043"/>
                <a:gd name="connsiteY1" fmla="*/ 197708 h 593124"/>
                <a:gd name="connsiteX2" fmla="*/ 902043 w 902043"/>
                <a:gd name="connsiteY2" fmla="*/ 0 h 59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043" h="593124">
                  <a:moveTo>
                    <a:pt x="0" y="593124"/>
                  </a:moveTo>
                  <a:cubicBezTo>
                    <a:pt x="48397" y="444843"/>
                    <a:pt x="96795" y="296562"/>
                    <a:pt x="247135" y="197708"/>
                  </a:cubicBezTo>
                  <a:cubicBezTo>
                    <a:pt x="397475" y="98854"/>
                    <a:pt x="649759" y="49427"/>
                    <a:pt x="902043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775520" y="1583036"/>
            <a:ext cx="2952328" cy="1123095"/>
            <a:chOff x="251520" y="1583035"/>
            <a:chExt cx="2952328" cy="1123095"/>
          </a:xfrm>
        </p:grpSpPr>
        <p:sp>
          <p:nvSpPr>
            <p:cNvPr id="14" name="TextBox 13"/>
            <p:cNvSpPr txBox="1"/>
            <p:nvPr/>
          </p:nvSpPr>
          <p:spPr>
            <a:xfrm>
              <a:off x="251520" y="1583035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Клиент взаимодействует с объектом через интерфейс </a:t>
              </a:r>
              <a:r>
                <a:rPr lang="en-US" sz="1400" dirty="0"/>
                <a:t>Subject</a:t>
              </a:r>
              <a:endParaRPr lang="ru-RU" sz="1400" dirty="0"/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399064" y="2162432"/>
              <a:ext cx="428839" cy="543698"/>
            </a:xfrm>
            <a:custGeom>
              <a:avLst/>
              <a:gdLst>
                <a:gd name="connsiteX0" fmla="*/ 95206 w 428839"/>
                <a:gd name="connsiteY0" fmla="*/ 0 h 543698"/>
                <a:gd name="connsiteX1" fmla="*/ 21066 w 428839"/>
                <a:gd name="connsiteY1" fmla="*/ 345990 h 543698"/>
                <a:gd name="connsiteX2" fmla="*/ 428839 w 428839"/>
                <a:gd name="connsiteY2" fmla="*/ 543698 h 54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839" h="543698">
                  <a:moveTo>
                    <a:pt x="95206" y="0"/>
                  </a:moveTo>
                  <a:cubicBezTo>
                    <a:pt x="30333" y="127687"/>
                    <a:pt x="-34539" y="255374"/>
                    <a:pt x="21066" y="345990"/>
                  </a:cubicBezTo>
                  <a:cubicBezTo>
                    <a:pt x="76671" y="436606"/>
                    <a:pt x="252755" y="490152"/>
                    <a:pt x="428839" y="543698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295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943C1-FF21-4635-8378-11CE17E69BD8}"/>
              </a:ext>
            </a:extLst>
          </p:cNvPr>
          <p:cNvSpPr/>
          <p:nvPr/>
        </p:nvSpPr>
        <p:spPr>
          <a:xfrm>
            <a:off x="1577752" y="9241"/>
            <a:ext cx="9918848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Прокси-объект объявлен в приватной области. Поэтому его нельзя создать снаружи класса.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: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{ }</a:t>
            </a:r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Прокси-объект нельзя копировать и присваивать.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=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У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операции разыменования нет.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А у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разыменование есть.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[[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nodiscard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У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операции -&gt; нет.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operator-&gt;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У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операция -&gt; есть.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operator-&gt;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Value*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[[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nodiscard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Возвращаем прокси-объект для модификации данных.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m_value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841347-3279-4B14-AF27-C8EEDB79ADD6}"/>
              </a:ext>
            </a:extLst>
          </p:cNvPr>
          <p:cNvSpPr/>
          <p:nvPr/>
        </p:nvSpPr>
        <p:spPr>
          <a:xfrm>
            <a:off x="7289350" y="4509121"/>
            <a:ext cx="4639298" cy="1323439"/>
          </a:xfrm>
          <a:prstGeom prst="rect">
            <a:avLst/>
          </a:prstGeom>
          <a:ln>
            <a:solidFill>
              <a:srgbClr val="ED0378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writer = 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Ошибка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компиляции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writer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"!!!"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457DD-7AFD-46A5-9A8A-6ECA27F2B795}"/>
              </a:ext>
            </a:extLst>
          </p:cNvPr>
          <p:cNvSpPr/>
          <p:nvPr/>
        </p:nvSpPr>
        <p:spPr>
          <a:xfrm>
            <a:off x="1524000" y="836713"/>
            <a:ext cx="92525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s2{s1};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Чтобы изменить значение, нужно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разыменовать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результат вызова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Write().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Wor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+=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'ld'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Можно вызывать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неконстантные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методы, используя -&gt;.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append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"!"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490B-7A1E-4636-B8DF-E2BC7C9C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2383-0782-4ED3-9E76-8360025F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5576" y="16818"/>
            <a:ext cx="11157048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CCopyConstr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Copy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CCloneConstr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Copy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conditional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is_abstract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&amp;&amp;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is_copy_constructible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CCopyConstr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&gt;,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CCloneConstr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&gt;&gt;::</a:t>
            </a:r>
            <a:r>
              <a:rPr lang="en-US" sz="1600" i="1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8554" y="0"/>
            <a:ext cx="917944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operator-&gt;()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operator=(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 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...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enable_if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is_abstract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400" i="1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&amp;&amp;... 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forward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)...))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avoid duplicate object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{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pUniqueObj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pUniqueObj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{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operator=(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vc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generate copy, but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c++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11 don't allow this, implement for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gcc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0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operator=(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operator=(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 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operator*()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operator-&gt;()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operator--(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 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6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31504" y="1012955"/>
            <a:ext cx="90364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WriteShared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 1)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Copy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344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Разновидности паттерна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Удаленный заместитель</a:t>
            </a:r>
          </a:p>
          <a:p>
            <a:pPr lvl="1"/>
            <a:r>
              <a:rPr lang="ru-RU" dirty="0"/>
              <a:t>Предоставляет локального представителя вместо объекта в другом адресном пространстве</a:t>
            </a:r>
          </a:p>
          <a:p>
            <a:r>
              <a:rPr lang="ru-RU" dirty="0"/>
              <a:t>Виртуальный заместитель</a:t>
            </a:r>
          </a:p>
          <a:p>
            <a:pPr lvl="1"/>
            <a:r>
              <a:rPr lang="ru-RU" dirty="0"/>
              <a:t>Создаёт «тяжелые» объекты по требованию</a:t>
            </a:r>
          </a:p>
          <a:p>
            <a:r>
              <a:rPr lang="ru-RU" dirty="0"/>
              <a:t>Защищающий заместитель</a:t>
            </a:r>
          </a:p>
          <a:p>
            <a:pPr lvl="1"/>
            <a:r>
              <a:rPr lang="ru-RU" dirty="0"/>
              <a:t>Контролирует доступ к исходному объекту</a:t>
            </a:r>
          </a:p>
          <a:p>
            <a:r>
              <a:rPr lang="ru-RU" dirty="0"/>
              <a:t>Умный указатель</a:t>
            </a:r>
          </a:p>
          <a:p>
            <a:pPr lvl="1"/>
            <a:r>
              <a:rPr lang="ru-RU" dirty="0"/>
              <a:t>Подсчитывает ссылки, управляет временем жизни</a:t>
            </a:r>
          </a:p>
          <a:p>
            <a:pPr lvl="1"/>
            <a:r>
              <a:rPr lang="ru-RU" dirty="0"/>
              <a:t>Загрузка объекта в память при первом обращении к нему</a:t>
            </a:r>
          </a:p>
          <a:p>
            <a:pPr lvl="1"/>
            <a:r>
              <a:rPr lang="ru-RU" dirty="0"/>
              <a:t>Блокировка доступа к объекту при обращении к нему</a:t>
            </a:r>
          </a:p>
        </p:txBody>
      </p:sp>
    </p:spTree>
    <p:extLst>
      <p:ext uri="{BB962C8B-B14F-4D97-AF65-F5344CB8AC3E}">
        <p14:creationId xmlns:p14="http://schemas.microsoft.com/office/powerpoint/2010/main" val="37934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1CDF27-54FD-42B0-B96A-732DBEF8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заместитель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21FF-B344-429B-9BA6-FAD7498A6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(Virtual Proxy)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06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заместитель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Представляет объект, создание которого сопряжено с большими затратами</a:t>
            </a:r>
          </a:p>
          <a:p>
            <a:pPr lvl="1"/>
            <a:r>
              <a:rPr lang="ru-RU" dirty="0"/>
              <a:t>Создание часто откладывается до момента непосредственного использования</a:t>
            </a:r>
          </a:p>
          <a:p>
            <a:r>
              <a:rPr lang="ru-RU" dirty="0"/>
              <a:t>Заместитель выполняет функции суррогатного представителя объекта до и во время его создания</a:t>
            </a:r>
          </a:p>
        </p:txBody>
      </p:sp>
    </p:spTree>
    <p:extLst>
      <p:ext uri="{BB962C8B-B14F-4D97-AF65-F5344CB8AC3E}">
        <p14:creationId xmlns:p14="http://schemas.microsoft.com/office/powerpoint/2010/main" val="17616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76672"/>
            <a:ext cx="4176464" cy="59063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921" y="3212976"/>
            <a:ext cx="1183798" cy="1625120"/>
          </a:xfrm>
          <a:prstGeom prst="rect">
            <a:avLst/>
          </a:prstGeom>
        </p:spPr>
      </p:pic>
      <p:pic>
        <p:nvPicPr>
          <p:cNvPr id="1026" name="Picture 2" descr="http://preloaders.net/preloaders/712/Floating%20r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65" y="3137757"/>
            <a:ext cx="808854" cy="8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31" y="3426614"/>
            <a:ext cx="438723" cy="2739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t="5190" b="3963"/>
          <a:stretch/>
        </p:blipFill>
        <p:spPr>
          <a:xfrm>
            <a:off x="4655840" y="2735472"/>
            <a:ext cx="2736302" cy="1656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67808" y="878848"/>
            <a:ext cx="3312368" cy="1813864"/>
          </a:xfrm>
          <a:prstGeom prst="rect">
            <a:avLst/>
          </a:prstGeom>
          <a:solidFill>
            <a:srgbClr val="DFEE4C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AC57835-122B-4643-9670-E069FC5ECA28}"/>
              </a:ext>
            </a:extLst>
          </p:cNvPr>
          <p:cNvSpPr/>
          <p:nvPr/>
        </p:nvSpPr>
        <p:spPr>
          <a:xfrm>
            <a:off x="8826921" y="620688"/>
            <a:ext cx="2669679" cy="1625120"/>
          </a:xfrm>
          <a:prstGeom prst="borderCallout1">
            <a:avLst>
              <a:gd name="adj1" fmla="val 32817"/>
              <a:gd name="adj2" fmla="val -3100"/>
              <a:gd name="adj3" fmla="val 68737"/>
              <a:gd name="adj4" fmla="val -459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Видимая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23198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-3.88889E-6 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0.08855 -0.06643 C 0.1073 -0.08125 0.13507 -0.08888 0.16407 -0.08888 C 0.19705 -0.08888 0.22344 -0.08125 0.24219 -0.06643 L 0.33091 -4.81481E-6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91 -4.81481E-6 L 0.24219 0.03727 C 0.22292 0.04584 0.19532 0.0507 0.16615 0.0507 C 0.13351 0.0507 0.1073 0.04584 0.08802 0.03727 L 0.00018 -4.81481E-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5" y="25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H:\teaching\institutps\2016\ood\lectures\07\07 - Адаптер, Фасад\"/>
  <p:tag name="ISPRING_PRESENTATION_PATH" val="H:\teaching\institutps\2016\ood\lectures\07\07 - Адаптер, Фасад.pptx"/>
  <p:tag name="ISPRING_PROJECT_FOLDER_UPDATED" val="1"/>
  <p:tag name="ISPRING_SCREEN_RECS_UPDATED" val="H:\teaching\institutps\2016\ood\lectures\07\07 - Адаптер, Фасад"/>
  <p:tag name="ISPRING_UUID" val="{77CEB02E-0205-4D42-AC68-BCD00A9879B0}"/>
  <p:tag name="ISPRING_RESOURCE_PATHS_HASH_PRESENTER" val="3fce91ce49d142213e7bd81337227e9db91567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7767</TotalTime>
  <Words>5471</Words>
  <Application>Microsoft Office PowerPoint</Application>
  <PresentationFormat>Widescreen</PresentationFormat>
  <Paragraphs>760</Paragraphs>
  <Slides>56</Slides>
  <Notes>19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Impact</vt:lpstr>
      <vt:lpstr>Times New Roman</vt:lpstr>
      <vt:lpstr>Office Theme</vt:lpstr>
      <vt:lpstr>Паттерн проектирования «Заместитель» (Proxy)</vt:lpstr>
      <vt:lpstr>Паттерн  «Заместитель» (Proxy)</vt:lpstr>
      <vt:lpstr>Паттерн проектирования «Заместитель»</vt:lpstr>
      <vt:lpstr>Паттерн «Заместитель»</vt:lpstr>
      <vt:lpstr>Структура паттерна</vt:lpstr>
      <vt:lpstr>Разновидности паттерна</vt:lpstr>
      <vt:lpstr>Виртуальный заместитель</vt:lpstr>
      <vt:lpstr>Виртуальный заместитель</vt:lpstr>
      <vt:lpstr>PowerPoint Presentation</vt:lpstr>
      <vt:lpstr>Виртуальный заместитель ImageProxy</vt:lpstr>
      <vt:lpstr>Реальное изображение</vt:lpstr>
      <vt:lpstr>Асинхронная загрузка изображения</vt:lpstr>
      <vt:lpstr>PowerPoint Presentation</vt:lpstr>
      <vt:lpstr>PowerPoint Presentation</vt:lpstr>
      <vt:lpstr>PowerPoint Presentation</vt:lpstr>
      <vt:lpstr>Виртуальный заместитель в действии</vt:lpstr>
      <vt:lpstr>Удаленный заместитель</vt:lpstr>
      <vt:lpstr>Утки</vt:lpstr>
      <vt:lpstr>PowerPoint Presentation</vt:lpstr>
      <vt:lpstr>Удаленное управление утками</vt:lpstr>
      <vt:lpstr>Архитектура</vt:lpstr>
      <vt:lpstr>Канал для обмена данными между процессами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Прочие варианты использования</vt:lpstr>
      <vt:lpstr>Copy on Write</vt:lpstr>
      <vt:lpstr>Оптимизация Copy-on-write</vt:lpstr>
      <vt:lpstr>Copy-on-write в действии</vt:lpstr>
      <vt:lpstr>Copy on Write Proxy</vt:lpstr>
      <vt:lpstr>Применение Copy on Write в графическом редакторе</vt:lpstr>
      <vt:lpstr>Растровый графический редактор</vt:lpstr>
      <vt:lpstr>Растровое изображение</vt:lpstr>
      <vt:lpstr>Отмена и повтор действий</vt:lpstr>
      <vt:lpstr>Изображение в виде тайлов</vt:lpstr>
      <vt:lpstr>Изображеине размером, не кратным размеру тайла</vt:lpstr>
      <vt:lpstr>Изображение со сплошной заливкой</vt:lpstr>
      <vt:lpstr>PowerPoint Presentation</vt:lpstr>
      <vt:lpstr>PowerPoint Presentation</vt:lpstr>
      <vt:lpstr>PowerPoint Presentation</vt:lpstr>
      <vt:lpstr>Каркас CoW-обёртки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Что выведет эта программа?</vt:lpstr>
      <vt:lpstr>PowerPoint Presentation</vt:lpstr>
      <vt:lpstr>PowerPoint Presentation</vt:lpstr>
      <vt:lpstr>Вопросы?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637</cp:revision>
  <dcterms:created xsi:type="dcterms:W3CDTF">2016-02-02T19:36:42Z</dcterms:created>
  <dcterms:modified xsi:type="dcterms:W3CDTF">2025-01-19T13:16:53Z</dcterms:modified>
</cp:coreProperties>
</file>